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y="7620000" cx="10160000"/>
  <p:notesSz cx="6858000" cy="9144000"/>
  <p:embeddedFontLst>
    <p:embeddedFont>
      <p:font typeface="Gill Sans"/>
      <p:regular r:id="rId32"/>
      <p:bold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font" Target="fonts/GillSans-bold.fntdata"/><Relationship Id="rId10" Type="http://schemas.openxmlformats.org/officeDocument/2006/relationships/slide" Target="slides/slide6.xml"/><Relationship Id="rId32" Type="http://schemas.openxmlformats.org/officeDocument/2006/relationships/font" Target="fonts/GillSans-regular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" name="Shape 4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4" name="Shape 14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3" name="Shape 15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9" name="Shape 18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7" name="Shape 20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6" name="Shape 21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5" name="Shape 22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3" name="Shape 24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2" name="Shape 25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1" name="Shape 26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0" name="Shape 27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9" name="Shape 27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" name="Shape 6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" name="Shape 8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Cím és tartalom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x="990600" y="1282700"/>
            <a:ext cx="81788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x="990600" y="3924300"/>
            <a:ext cx="8178800" cy="8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zakaszfejléc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803275" y="4895850"/>
            <a:ext cx="8636000" cy="151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803275" y="3228975"/>
            <a:ext cx="8636000" cy="16668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22860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2743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3200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3657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Címdia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ctrTitle"/>
          </p:nvPr>
        </p:nvSpPr>
        <p:spPr>
          <a:xfrm>
            <a:off x="762000" y="2366963"/>
            <a:ext cx="8636000" cy="16335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" type="subTitle"/>
          </p:nvPr>
        </p:nvSpPr>
        <p:spPr>
          <a:xfrm>
            <a:off x="1524000" y="4318000"/>
            <a:ext cx="7112000" cy="19478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sz="2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22860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2743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3200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3657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Függőleges cím és szöveg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 rot="5400000">
            <a:off x="6381750" y="2025650"/>
            <a:ext cx="3530600" cy="2044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 rot="5400000">
            <a:off x="2216150" y="57150"/>
            <a:ext cx="3530600" cy="59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2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Cím és függőleges szöveg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990600" y="1282700"/>
            <a:ext cx="81788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 rot="5400000">
            <a:off x="4635500" y="279400"/>
            <a:ext cx="889000" cy="817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2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Kép képaláírással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1990725" y="5334000"/>
            <a:ext cx="6096000" cy="6302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9" name="Shape 19"/>
          <p:cNvSpPr/>
          <p:nvPr>
            <p:ph idx="2" type="pic"/>
          </p:nvPr>
        </p:nvSpPr>
        <p:spPr>
          <a:xfrm>
            <a:off x="1990725" y="681038"/>
            <a:ext cx="60960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sz="32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22860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2743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3200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3657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1990725" y="5964238"/>
            <a:ext cx="6096000" cy="8937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22860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2743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3200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3657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Tartalomrész képaláírással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508000" y="303213"/>
            <a:ext cx="3343275" cy="12906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971925" y="303213"/>
            <a:ext cx="5680075" cy="6503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508000" y="1593850"/>
            <a:ext cx="3343275" cy="52133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1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22860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2743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3200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3657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Üre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Csak cím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990600" y="1282700"/>
            <a:ext cx="81788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Összehasonlítá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508000" y="1704975"/>
            <a:ext cx="4489450" cy="711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sz="2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22860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2743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3200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3657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2" type="body"/>
          </p:nvPr>
        </p:nvSpPr>
        <p:spPr>
          <a:xfrm>
            <a:off x="508000" y="2416175"/>
            <a:ext cx="4489450" cy="4391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3" type="body"/>
          </p:nvPr>
        </p:nvSpPr>
        <p:spPr>
          <a:xfrm>
            <a:off x="5160963" y="1704975"/>
            <a:ext cx="4491037" cy="711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sz="2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22860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2743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32004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36576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ill Sans"/>
              <a:buNone/>
              <a:defRPr b="1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4" type="body"/>
          </p:nvPr>
        </p:nvSpPr>
        <p:spPr>
          <a:xfrm>
            <a:off x="5160963" y="2416175"/>
            <a:ext cx="4491037" cy="4391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2 tartalomrész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990600" y="1282700"/>
            <a:ext cx="81788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990600" y="3924300"/>
            <a:ext cx="4013200" cy="8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2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2" type="body"/>
          </p:nvPr>
        </p:nvSpPr>
        <p:spPr>
          <a:xfrm>
            <a:off x="5156200" y="3924300"/>
            <a:ext cx="4013200" cy="8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2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idx="1" type="body"/>
          </p:nvPr>
        </p:nvSpPr>
        <p:spPr>
          <a:xfrm>
            <a:off x="990600" y="3924300"/>
            <a:ext cx="8178800" cy="8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har char="●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Char char="○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Char char="■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Char char="●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Char char="○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Char char="■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Char char="●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Char char="○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Char char="■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7" name="Shape 7"/>
          <p:cNvSpPr txBox="1"/>
          <p:nvPr>
            <p:ph type="title"/>
          </p:nvPr>
        </p:nvSpPr>
        <p:spPr>
          <a:xfrm>
            <a:off x="990600" y="1282700"/>
            <a:ext cx="81788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0" i="0" sz="6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hape 48"/>
          <p:cNvCxnSpPr/>
          <p:nvPr/>
        </p:nvCxnSpPr>
        <p:spPr>
          <a:xfrm>
            <a:off x="2589212" y="1631950"/>
            <a:ext cx="0" cy="4260850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49" name="Shape 49"/>
          <p:cNvSpPr txBox="1"/>
          <p:nvPr/>
        </p:nvSpPr>
        <p:spPr>
          <a:xfrm>
            <a:off x="2795587" y="4291012"/>
            <a:ext cx="7329487" cy="1870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Ingatlanok illetékkiszabása</a:t>
            </a: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1" lang="en-US" sz="21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Dr. Kecsmárik Viktor</a:t>
            </a: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1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21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NAV Központi Irányítás</a:t>
            </a: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21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21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Pest Megyei Tájékoztatási Osztály</a:t>
            </a:r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4000" y="1382712"/>
            <a:ext cx="2032000" cy="93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8" name="Shape 128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29" name="Shape 129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30" name="Shape 1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Shape 131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Forgalmi értékelés 2.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állami adóhatóság a forgalmi értéket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helyszíni szemle,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összehasonlító értékadatok alapján,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illetékfizetésre kötelezett nyilatkozata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ismeretében állapítja meg, szükség esetén (pl. műemlék, laktanya stb.) külső szakértő bevonásával.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Amennyiben az érték vitatott, a fentiek alapján legalább 2 tagú értékelő bizottság dönt a forgalmi értékről.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Shape 137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38" name="Shape 138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39" name="Shape 1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 txBox="1"/>
          <p:nvPr>
            <p:ph type="title"/>
          </p:nvPr>
        </p:nvSpPr>
        <p:spPr>
          <a:xfrm>
            <a:off x="976312" y="8794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Értékmódosító tényezők</a:t>
            </a:r>
          </a:p>
        </p:txBody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976312" y="1649412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Műszaki, építészeti, használati szempontok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 kivitelezés, alapozás, alapterületek, helyiségek száma, komfort fokozat, építés-felújítás éve, rendeltetésszerű használat</a:t>
            </a:r>
          </a:p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Telekadottság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 telek alakja, tájolás, lejtés, építési lehetőség, talajtani viszonyok, növényzet</a:t>
            </a:r>
          </a:p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Infrastruktúra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 víz, villany, gáz, csatorna, közlekedés</a:t>
            </a:r>
          </a:p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Környezeti szempontok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 kilátás, panoráma, szomszédok</a:t>
            </a:r>
          </a:p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Jogi, hatósági szabályozás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 tulajdonviszonyok rendezettsége, közös tulajdon, bejegyzett jogok</a:t>
            </a:r>
          </a:p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Egyéb tényezők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 lakottság - legfeljebb 50%</a:t>
            </a:r>
          </a:p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Alternatív hasznosítás szempontjai: 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átépíthetőség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Shape 146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47" name="Shape 147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48" name="Shape 1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Shape 149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Összehasonlító értékadatok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MÉRLEGELNI KELL: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 település, nagyobb település esetén az egésztől elhatárolható kisebb területi egység, külterület esetében a gazdaságilag összefüggő térség ingatlanforgalmának legalább </a:t>
            </a: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 évet átfogó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értékmeghatározóit (gyakorlat: legfeljebb 2 év!)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</a:t>
            </a: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ingatlanforgalom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növekvő vagy csökkenő tendenciáját, az ingatlanforgalom teljes hiányát,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AutoNum type="arabicParenR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illetékkiszabás tárgyát képező ingatlanhoz </a:t>
            </a: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térben és időben legközelebbi ingatlanszerzés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adatait, amely számításba vehető.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5" name="Shape 155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56" name="Shape 156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Shape 158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Helyszíni szemle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976312" y="1938337"/>
            <a:ext cx="8178800" cy="4967287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Előzetes értesítés szükséges! 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1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Feladatok: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 jelenlévő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vagyonszerző, képviselő </a:t>
            </a: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azonosítás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a, majd személyi adatok pontosítása, felvétele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Tényállás tisztázásá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hoz szükséges dokumentumok bekérése (8 nap határidővel), a forgalmi értékre vonatkozó nyilatkozatok rögzítése jegyzőkönyvbe.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Fénykép készítése: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épület domináns két oldala érzékeltesse a méreteket. Külső-belső felvétel készítésénél személyiség jogokat tiszteletbe kell tartani.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4" name="Shape 164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65" name="Shape 165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66" name="Shape 1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Shape 167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Problémák</a:t>
            </a: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Eltérő érték a szerződésben és a B400-on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Vitathatja-e a vagyonszerző az általa bejelentett értéket?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Külső szemle elegendő-e?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Forgalmi érték ÁFA tartalma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Más településen található ingatlannal történő összehasonlítás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Shape 173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74" name="Shape 174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Vagyoni értékű jogok értékének megállapítása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 haszonélvezet, illetőleg használat jogával terhelten átruházott (átszállt) vagy ilyen teher egyidejű alapításával megszerzett vagyon esetében a tulajdonszerzőt terhelő illeték alapja a haszonélvezet, használat figyelembevétele nélkül megállapított forgalmi érték és a haszonélvezetnek, használatnak a 72. § szerint számított értéke közötti különbözet. 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Vagyoni értékű jog értéke = (ingatlan forgalmi értéke/20) x tv. szerinti szorzó</a:t>
            </a: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2" name="Shape 182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83" name="Shape 183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84" name="Shape 1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Shape 185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Illetékmentességek</a:t>
            </a:r>
          </a:p>
        </p:txBody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Lakóház építésére alkalmas telektulajdon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Vállalkozó által épített 15 millió alatti új lakás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Sportcélú ingatlan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Kisajátítás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Önkormányzati lakás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Termőföld átruházása bizonyos esetben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Kedvezményezett eszközátruházás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Egyenes ági rokonok és házastárs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Házassági vagyonközösség megosztása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Cspv negatív illetékalap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Shape 191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92" name="Shape 192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Shape 194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Illetékkedvezmények</a:t>
            </a:r>
          </a:p>
        </p:txBody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35 éven aluliak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Ingatlanforgalmazási célú vagyonszerzés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Szabályozott ingatlanbefektetési társaság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Hitelintézeti ingatlanszerzés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Lakáscélú támogatás levonhatósága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Cspv pozitív illetékalap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Közös tulajdon megszüntetése</a:t>
            </a: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0" name="Shape 200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01" name="Shape 201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202" name="Shape 2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Shape 203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Cserét pótló vétel</a:t>
            </a:r>
          </a:p>
        </p:txBody>
      </p:sp>
      <p:pic>
        <p:nvPicPr>
          <p:cNvPr id="204" name="Shape 204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93775" y="2090737"/>
            <a:ext cx="8174037" cy="5078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9" name="Shape 209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10" name="Shape 210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211" name="Shape 2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Shape 212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Cserét pótló vétel 2.</a:t>
            </a:r>
          </a:p>
        </p:txBody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 év: adásvételi szerződések megkötése között (előszerződés, tartalom szerinti elbírálás)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Nincs kimentés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Azonos jogok állhatnak szemben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Külföldi ingatlan esetén nem alkalmazható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Közvetlenül követő vagy megelőző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Házassági vagyonközösség megszüntetése esetén is</a:t>
            </a: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hape 55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56" name="Shape 56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57" name="Shape 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Shape 58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Példa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T. Zoltán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34 éves 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budapesti lakos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2015. júliusában 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értékesíti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1/1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tulajdoni arányú Budapest Ó utcai lakását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25 millió 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forintért. Ezt követően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2016. májusában 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vásárol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36 éves 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feleségével egy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újépítésű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veresegyházi lakóházat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29 millió forintért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, melyben mindketten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½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tulajdoni hányaddal rendelkeznek. A házhoz tartozik egy külön nyilvántartott, 500ezer forint értékű </a:t>
            </a: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garázs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is. 1 évvel később azonban T. Zoltán tragikus baleset áldozata lesz, törvényes örököse gyermeke.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8" name="Shape 218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19" name="Shape 219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220" name="Shape 2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Shape 221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Ingatlaforgalmazási célú vagyonszerzés</a:t>
            </a:r>
          </a:p>
        </p:txBody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976312" y="1865312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Ha az ingatlan tulajdonjogát megszerző vállalkozó legkésőbb a fizetési meghagyás jogerőre emelkedéséig nyilatkozatban vállalja, hogy az ingatlant a társasági adóról és az osztalékadóról szóló törvény szerint kapcsolt vállalkozásának nem minősülő személy részére továbbértékesíti, az illeték mértéke az ingatlan - terhekkel nem csökkentett - forgalmi értékének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a)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3%-a,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b)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2%-a, ha a vállalkozó vállalja azt is, hogy az ingatlan továbbértékesítését megvalósító szerződés - a vevő vagy a lízingbevevő tulajdonszerzésével - teljesedésbe megy.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7" name="Shape 227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28" name="Shape 228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229" name="Shape 2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Shape 230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Ingatlaforgalmazási célú vagyonszerzés 2.</a:t>
            </a:r>
          </a:p>
        </p:txBody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vállalkozó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 az ingatlanok tulajdonjogának értékesítését (a továbbiakban: ingatlanforgalmazást) végző olyan gazdálkodó szervezet, amelynek előző adóévi nettó árbevétele legalább 50%-ban e tevékenységből származott, továbbá az engedély alapján pénzügyi lízinget folytató vállalkozó;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továbbértékesítés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 az ingatlan - illetékkiszabásra történő bejelentéstől számított - két éven belüli eladása vagy a futamidő végén tulajdonjog-átszállást eredményező pénzügyi lízingbe adása.</a:t>
            </a: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6" name="Shape 236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37" name="Shape 237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238" name="Shape 2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Shape 239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Lakóház építésére alkalmas telektulajdon</a:t>
            </a:r>
          </a:p>
        </p:txBody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Mentes a visszterhes vagyonátruházási illeték alól a lakóház építésére alkalmas telektulajdonnak (tulajdoni hányadnak), valamint ilyen ingatlanon alapított vagyoni értékű jognak a megszerzése, ha a vagyonszerző az ingatlanon a szerződés illetékkiszabásra történő bemutatásától </a:t>
            </a: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számított 4 éven belül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lakóházat épít és a felépített lakóházban a lakás(ok) hasznos alapterülete eléri a településrendezési tervben meghatározott maximális beépíthetőség legalább </a:t>
            </a: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10%-át. </a:t>
            </a: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5" name="Shape 245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46" name="Shape 246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247" name="Shape 2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Shape 248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Lakóház építésére alkalmas telektulajdon 2.</a:t>
            </a:r>
          </a:p>
        </p:txBody>
      </p:sp>
      <p:sp>
        <p:nvSpPr>
          <p:cNvPr id="249" name="Shape 249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Beépítettség: tényleges állapot, teljes ingatlan, szerkezetkész állapot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Igazolás: hivatalból vagy a vagyonszerző által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Használatbavételi engedély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Többségében nem lakás</a:t>
            </a: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ill Sans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Telekegyesítés</a:t>
            </a: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4" name="Shape 254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55" name="Shape 255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256" name="Shape 2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Shape 257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Illeték mértéke</a:t>
            </a:r>
          </a:p>
        </p:txBody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x="976312" y="1865312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 </a:t>
            </a: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visszterhes vagyonátruházási illeték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általános mértéke - ha a törvény másként nem rendelkezik - a megszerzett vagyon terhekkel nem csökkentett forgalmi értéke után </a:t>
            </a: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4%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, ingatlan, illetve belföldi ingatlanvagyonnal rendelkező társaságban fennálló vagyoni betét megszerzése esetén ingatlanonként 1 milliárd forintig 4%, a forgalmi érték ezt meghaladó része után 2%, de ingatlanonként legfeljebb 200 millió forint. 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 lakástulajdon és a lakástulajdonhoz kapcsolódó vagyoni értékű jog ingyenes szerzése esetén az </a:t>
            </a: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öröklési és ajándékozási illeték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mértéke </a:t>
            </a: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9%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3" name="Shape 263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64" name="Shape 264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265" name="Shape 26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Shape 266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Döntés</a:t>
            </a:r>
          </a:p>
        </p:txBody>
      </p:sp>
      <p:pic>
        <p:nvPicPr>
          <p:cNvPr id="267" name="Shape 267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81075" y="1792287"/>
            <a:ext cx="8639175" cy="532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2" name="Shape 272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73" name="Shape 273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274" name="Shape 2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Shape 275"/>
          <p:cNvSpPr txBox="1"/>
          <p:nvPr>
            <p:ph type="title"/>
          </p:nvPr>
        </p:nvSpPr>
        <p:spPr>
          <a:xfrm>
            <a:off x="976312" y="1001712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Példa megoldása</a:t>
            </a:r>
          </a:p>
        </p:txBody>
      </p:sp>
      <p:pic>
        <p:nvPicPr>
          <p:cNvPr id="276" name="Shape 276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93775" y="1579562"/>
            <a:ext cx="8259762" cy="554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1" name="Shape 281"/>
          <p:cNvCxnSpPr/>
          <p:nvPr/>
        </p:nvCxnSpPr>
        <p:spPr>
          <a:xfrm>
            <a:off x="2589212" y="1631950"/>
            <a:ext cx="0" cy="4260850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282" name="Shape 282"/>
          <p:cNvSpPr txBox="1"/>
          <p:nvPr/>
        </p:nvSpPr>
        <p:spPr>
          <a:xfrm>
            <a:off x="2932112" y="4038600"/>
            <a:ext cx="5986462" cy="193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Köszönöm a figyelmet!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Gill Sans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21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www.nav.gov.hu</a:t>
            </a:r>
          </a:p>
        </p:txBody>
      </p:sp>
      <p:pic>
        <p:nvPicPr>
          <p:cNvPr id="283" name="Shape 2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4000" y="1382712"/>
            <a:ext cx="2032000" cy="93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Shape 64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65" name="Shape 65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66" name="Shape 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illetékkiszabás folyamata</a:t>
            </a:r>
          </a:p>
        </p:txBody>
      </p:sp>
      <p:pic>
        <p:nvPicPr>
          <p:cNvPr id="68" name="Shape 68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87425" y="2152650"/>
            <a:ext cx="8186737" cy="4967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hape 73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74" name="Shape 74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75" name="Shape 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Shape 76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Illetékköteles jogügyletek</a:t>
            </a:r>
          </a:p>
        </p:txBody>
      </p:sp>
      <p:pic>
        <p:nvPicPr>
          <p:cNvPr id="77" name="Shape 77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81075" y="2146300"/>
            <a:ext cx="8255000" cy="4986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Shape 82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83" name="Shape 83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84" name="Shape 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Bejelentés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976312" y="1865312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Visszterhes szerzés és ajándékozás esetén: 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vagyonszerzés illetékkiszabásra való bejelentésére irányuló kötelezettséget ingatlanok esetén az ingatlanügyi hatóságnál a vagyonszerzést tanúsító okiratnak az </a:t>
            </a:r>
            <a:r>
              <a:rPr b="0" i="1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ingatlan-nyilvántartási bejegyzésre irányuló kérelemmel együtt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történő benyújtásával kell teljesíteni.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1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Határidő: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szerződéskötéstől vagy hatósági jóváhagyástól számított 30 nap! 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1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Szankció</a:t>
            </a:r>
            <a:r>
              <a:rPr b="0" i="0" lang="en-US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 mulasztási bírság az Art. szabályai szerint.</a:t>
            </a: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hape 91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92" name="Shape 92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Bejelentés 2.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976312" y="1825625"/>
            <a:ext cx="8178800" cy="4967287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 bejelentés a </a:t>
            </a:r>
            <a:r>
              <a:rPr b="0" i="1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B400 adatlapon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történik (kivétel öröklés: bíróság vagy közjegyző által):</a:t>
            </a: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96" name="Shape 9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00275" y="2925762"/>
            <a:ext cx="6408737" cy="419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1" name="Shape 101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02" name="Shape 102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03" name="Shape 10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illeték kiszabása</a:t>
            </a:r>
          </a:p>
        </p:txBody>
      </p:sp>
      <p:pic>
        <p:nvPicPr>
          <p:cNvPr id="105" name="Shape 105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2162" y="1792287"/>
            <a:ext cx="8888412" cy="532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0" name="Shape 110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11" name="Shape 111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12" name="Shape 1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Shape 113"/>
          <p:cNvSpPr txBox="1"/>
          <p:nvPr>
            <p:ph type="title"/>
          </p:nvPr>
        </p:nvSpPr>
        <p:spPr>
          <a:xfrm>
            <a:off x="976312" y="9302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illetékalap megállapítása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976312" y="1649412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Abban az időpontban fennálló </a:t>
            </a:r>
            <a:r>
              <a:rPr b="1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forgalmi érték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, amikor a vagyonszerzést a </a:t>
            </a: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közjegyző vagy bíróság bejelenti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, az </a:t>
            </a: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ingatlanügyi hatóság 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 hozzá érkezett vagyonszerzési ügy iratait </a:t>
            </a: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továbbítja 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állami adóhatóságnak, vagy a vagyonszerzésről az állami adóhatóság </a:t>
            </a: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más módon tudomást szerez.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1" sz="27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Forgalmi érték 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a pénzben kifejezett érték, amely a vagyontárgy eladása esetén az illetékkötelezettség </a:t>
            </a:r>
            <a:r>
              <a:rPr b="0" i="1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keletkezésekor volt állapotában </a:t>
            </a:r>
            <a:r>
              <a:rPr b="0" i="0" lang="en-US" sz="27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- a vagyontárgyat terhelő adósságok, az ingatlanon a vagyonszerző javára az elidegenítéskor megszűnő bérleti jog figyelembevétele nélkül – árként általában elérhető.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9" name="Shape 119"/>
          <p:cNvCxnSpPr/>
          <p:nvPr/>
        </p:nvCxnSpPr>
        <p:spPr>
          <a:xfrm>
            <a:off x="1590675" y="452437"/>
            <a:ext cx="0" cy="382587"/>
          </a:xfrm>
          <a:prstGeom prst="straightConnector1">
            <a:avLst/>
          </a:prstGeom>
          <a:noFill/>
          <a:ln cap="flat" cmpd="sng" w="12700">
            <a:solidFill>
              <a:srgbClr val="A3997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20" name="Shape 120"/>
          <p:cNvSpPr txBox="1"/>
          <p:nvPr/>
        </p:nvSpPr>
        <p:spPr>
          <a:xfrm>
            <a:off x="1725612" y="682625"/>
            <a:ext cx="2092325" cy="184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Ingatlanok illetékkiszabása</a:t>
            </a:r>
          </a:p>
        </p:txBody>
      </p:sp>
      <p:pic>
        <p:nvPicPr>
          <p:cNvPr id="121" name="Shape 1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315912"/>
            <a:ext cx="1143000" cy="528637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Shape 122"/>
          <p:cNvSpPr txBox="1"/>
          <p:nvPr>
            <p:ph type="title"/>
          </p:nvPr>
        </p:nvSpPr>
        <p:spPr>
          <a:xfrm>
            <a:off x="990600" y="1146175"/>
            <a:ext cx="81788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Forgalmi értékelés</a:t>
            </a:r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990600" y="2154237"/>
            <a:ext cx="81788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rIns="50800" wrap="square" tIns="508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Minden vagyonszerzőnek 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be kell jelenteni a forgalmi értéket, függetlenül attól, hogy illetékmentességben fog részesülni.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Ennek hiányában vagy ha a bejelentett érték az állami adóhatóság megítélése szerint a forgalmi értéktől eltér, a forgalmi értéket </a:t>
            </a: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az állami adóhatóság állapítja meg</a:t>
            </a:r>
            <a:r>
              <a:rPr b="0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. Ha az értéket ítélet állapította meg, az nem bírálható felül.</a:t>
            </a: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Gill Sans"/>
              <a:buNone/>
            </a:pPr>
            <a:r>
              <a:rPr b="1" i="0" lang="en-US" sz="2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Fontos: a forgalmi érték nem egyenlő a vételárral!</a:t>
            </a: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